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sldIdLst>
    <p:sldId id="256" r:id="rId2"/>
    <p:sldId id="257" r:id="rId3"/>
    <p:sldId id="258" r:id="rId4"/>
    <p:sldId id="259" r:id="rId5"/>
    <p:sldId id="260" r:id="rId6"/>
    <p:sldId id="285" r:id="rId7"/>
    <p:sldId id="286" r:id="rId8"/>
    <p:sldId id="293" r:id="rId9"/>
    <p:sldId id="294" r:id="rId10"/>
    <p:sldId id="295" r:id="rId11"/>
    <p:sldId id="296" r:id="rId12"/>
    <p:sldId id="297" r:id="rId13"/>
    <p:sldId id="287" r:id="rId14"/>
    <p:sldId id="261" r:id="rId15"/>
    <p:sldId id="292" r:id="rId16"/>
    <p:sldId id="262" r:id="rId17"/>
    <p:sldId id="263" r:id="rId18"/>
    <p:sldId id="264" r:id="rId19"/>
    <p:sldId id="265" r:id="rId20"/>
    <p:sldId id="266" r:id="rId21"/>
    <p:sldId id="267" r:id="rId22"/>
    <p:sldId id="277" r:id="rId23"/>
    <p:sldId id="291" r:id="rId24"/>
    <p:sldId id="284" r:id="rId25"/>
    <p:sldId id="278" r:id="rId26"/>
    <p:sldId id="279" r:id="rId27"/>
    <p:sldId id="280" r:id="rId28"/>
    <p:sldId id="281" r:id="rId29"/>
    <p:sldId id="282" r:id="rId30"/>
    <p:sldId id="269" r:id="rId31"/>
    <p:sldId id="270" r:id="rId32"/>
    <p:sldId id="271" r:id="rId33"/>
    <p:sldId id="272" r:id="rId34"/>
    <p:sldId id="273" r:id="rId35"/>
    <p:sldId id="274" r:id="rId36"/>
    <p:sldId id="275" r:id="rId37"/>
    <p:sldId id="283" r:id="rId38"/>
    <p:sldId id="276" r:id="rId39"/>
    <p:sldId id="288" r:id="rId40"/>
    <p:sldId id="28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7E744C-0D70-4132-AD1A-CE6F049F7B02}">
          <p14:sldIdLst>
            <p14:sldId id="256"/>
            <p14:sldId id="257"/>
            <p14:sldId id="258"/>
            <p14:sldId id="259"/>
            <p14:sldId id="260"/>
            <p14:sldId id="285"/>
            <p14:sldId id="286"/>
            <p14:sldId id="293"/>
            <p14:sldId id="294"/>
            <p14:sldId id="295"/>
            <p14:sldId id="296"/>
            <p14:sldId id="297"/>
            <p14:sldId id="287"/>
            <p14:sldId id="261"/>
            <p14:sldId id="292"/>
            <p14:sldId id="262"/>
            <p14:sldId id="263"/>
            <p14:sldId id="264"/>
            <p14:sldId id="265"/>
            <p14:sldId id="266"/>
            <p14:sldId id="267"/>
            <p14:sldId id="277"/>
            <p14:sldId id="291"/>
            <p14:sldId id="284"/>
            <p14:sldId id="278"/>
            <p14:sldId id="279"/>
            <p14:sldId id="280"/>
            <p14:sldId id="281"/>
            <p14:sldId id="282"/>
            <p14:sldId id="269"/>
            <p14:sldId id="270"/>
            <p14:sldId id="271"/>
            <p14:sldId id="272"/>
            <p14:sldId id="273"/>
            <p14:sldId id="274"/>
            <p14:sldId id="275"/>
            <p14:sldId id="283"/>
            <p14:sldId id="276"/>
            <p14:sldId id="288"/>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15" autoAdjust="0"/>
    <p:restoredTop sz="94660"/>
  </p:normalViewPr>
  <p:slideViewPr>
    <p:cSldViewPr snapToGrid="0">
      <p:cViewPr varScale="1">
        <p:scale>
          <a:sx n="63" d="100"/>
          <a:sy n="63" d="100"/>
        </p:scale>
        <p:origin x="60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832C53-55AC-4ECD-ABD8-33ED5E6C65D5}" type="datetimeFigureOut">
              <a:rPr lang="en-US" smtClean="0"/>
              <a:t>9/11/2022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B6894-8EF1-425B-89BF-704F206DE113}" type="slidenum">
              <a:rPr lang="en-US" smtClean="0"/>
              <a:t>‹#›</a:t>
            </a:fld>
            <a:endParaRPr lang="en-US"/>
          </a:p>
        </p:txBody>
      </p:sp>
    </p:spTree>
    <p:extLst>
      <p:ext uri="{BB962C8B-B14F-4D97-AF65-F5344CB8AC3E}">
        <p14:creationId xmlns:p14="http://schemas.microsoft.com/office/powerpoint/2010/main" val="30528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AB6894-8EF1-425B-89BF-704F206DE113}" type="slidenum">
              <a:rPr lang="en-US" smtClean="0"/>
              <a:t>1</a:t>
            </a:fld>
            <a:endParaRPr lang="en-US"/>
          </a:p>
        </p:txBody>
      </p:sp>
    </p:spTree>
    <p:extLst>
      <p:ext uri="{BB962C8B-B14F-4D97-AF65-F5344CB8AC3E}">
        <p14:creationId xmlns:p14="http://schemas.microsoft.com/office/powerpoint/2010/main" val="9870588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9/11/2022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9/11/2022</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jrosebr1/imutils" TargetMode="External"/><Relationship Id="rId2" Type="http://schemas.openxmlformats.org/officeDocument/2006/relationships/hyperlink" Target="https://www.scipy.org/" TargetMode="External"/><Relationship Id="rId1" Type="http://schemas.openxmlformats.org/officeDocument/2006/relationships/slideLayout" Target="../slideLayouts/slideLayout2.xml"/><Relationship Id="rId5" Type="http://schemas.openxmlformats.org/officeDocument/2006/relationships/hyperlink" Target="http://dlib.net/" TargetMode="External"/><Relationship Id="rId4" Type="http://schemas.openxmlformats.org/officeDocument/2006/relationships/hyperlink" Target="https://pypi.python.org/pypi/playsound/1.2.1"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www.scipy.or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jrosebr1/imutil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pypi.python.org/pypi/playsound/1.2.1"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dlib.ne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hyperlink" Target="https://pyimagesearch.com/2017/04/03/facial-landmarks-dlib-opencv-python/"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34662" y="2087463"/>
            <a:ext cx="9127524" cy="4278094"/>
          </a:xfrm>
          <a:prstGeom prst="rect">
            <a:avLst/>
          </a:prstGeom>
          <a:noFill/>
        </p:spPr>
        <p:txBody>
          <a:bodyPr wrap="square" rtlCol="0">
            <a:spAutoFit/>
          </a:bodyPr>
          <a:lstStyle/>
          <a:p>
            <a:r>
              <a:rPr lang="en-US" sz="4800" u="sng" dirty="0">
                <a:solidFill>
                  <a:srgbClr val="00B0F0"/>
                </a:solidFill>
              </a:rPr>
              <a:t>Group members:</a:t>
            </a:r>
          </a:p>
          <a:p>
            <a:r>
              <a:rPr lang="en-US" sz="3200" dirty="0"/>
              <a:t>Muhammad Najam-</a:t>
            </a:r>
            <a:r>
              <a:rPr lang="en-US" sz="3200" dirty="0" err="1"/>
              <a:t>ul</a:t>
            </a:r>
            <a:r>
              <a:rPr lang="en-US" sz="3200" dirty="0"/>
              <a:t>-Hasan(2k18-bscs-236)</a:t>
            </a:r>
          </a:p>
          <a:p>
            <a:r>
              <a:rPr lang="en-US" sz="3200" dirty="0">
                <a:solidFill>
                  <a:srgbClr val="FF0000"/>
                </a:solidFill>
              </a:rPr>
              <a:t>(Group Leader)</a:t>
            </a:r>
          </a:p>
          <a:p>
            <a:r>
              <a:rPr lang="en-US" sz="3200" dirty="0"/>
              <a:t>Ahmad </a:t>
            </a:r>
            <a:r>
              <a:rPr lang="en-US" sz="3200" dirty="0" err="1"/>
              <a:t>Sohial</a:t>
            </a:r>
            <a:r>
              <a:rPr lang="en-US" sz="3200" dirty="0"/>
              <a:t> (2k18-bscs-227)</a:t>
            </a:r>
          </a:p>
          <a:p>
            <a:r>
              <a:rPr lang="en-US" sz="3200" dirty="0"/>
              <a:t>Muhammad </a:t>
            </a:r>
            <a:r>
              <a:rPr lang="en-US" sz="3200" dirty="0" err="1"/>
              <a:t>Awais</a:t>
            </a:r>
            <a:r>
              <a:rPr lang="en-US" sz="3200" dirty="0"/>
              <a:t> (2k18-bscs-229)</a:t>
            </a:r>
          </a:p>
          <a:p>
            <a:r>
              <a:rPr lang="en-US" sz="3200" dirty="0" err="1"/>
              <a:t>Mudasir</a:t>
            </a:r>
            <a:r>
              <a:rPr lang="en-US" sz="3200" dirty="0"/>
              <a:t> </a:t>
            </a:r>
            <a:r>
              <a:rPr lang="en-US" sz="3200" dirty="0" err="1"/>
              <a:t>hussian</a:t>
            </a:r>
            <a:r>
              <a:rPr lang="en-US" sz="3200" dirty="0"/>
              <a:t>  (2k18-bscs-232)</a:t>
            </a:r>
          </a:p>
          <a:p>
            <a:r>
              <a:rPr lang="en-US" sz="3200" dirty="0" err="1"/>
              <a:t>Areej</a:t>
            </a:r>
            <a:r>
              <a:rPr lang="en-US" sz="3200" dirty="0"/>
              <a:t> </a:t>
            </a:r>
            <a:r>
              <a:rPr lang="en-US" sz="3200" dirty="0" err="1"/>
              <a:t>Zainab</a:t>
            </a:r>
            <a:r>
              <a:rPr lang="en-US" sz="3200" dirty="0"/>
              <a:t>   (2k18-bscs-234)</a:t>
            </a:r>
          </a:p>
          <a:p>
            <a:r>
              <a:rPr lang="en-US" sz="3200" dirty="0"/>
              <a:t>Burhan Kamran (2k18-bscs-228) </a:t>
            </a:r>
          </a:p>
        </p:txBody>
      </p:sp>
      <p:sp>
        <p:nvSpPr>
          <p:cNvPr id="6" name="TextBox 5"/>
          <p:cNvSpPr txBox="1"/>
          <p:nvPr/>
        </p:nvSpPr>
        <p:spPr>
          <a:xfrm>
            <a:off x="1136822" y="1243913"/>
            <a:ext cx="10569945" cy="707886"/>
          </a:xfrm>
          <a:prstGeom prst="rect">
            <a:avLst/>
          </a:prstGeom>
          <a:noFill/>
        </p:spPr>
        <p:txBody>
          <a:bodyPr wrap="none" rtlCol="0">
            <a:spAutoFit/>
          </a:bodyPr>
          <a:lstStyle/>
          <a:p>
            <a:r>
              <a:rPr lang="en-US" sz="4000" dirty="0">
                <a:solidFill>
                  <a:srgbClr val="FF0000"/>
                </a:solidFill>
                <a:latin typeface="Arial Black" panose="020B0A04020102020204" pitchFamily="34" charset="0"/>
              </a:rPr>
              <a:t>Topic : Drowsiness Detection System</a:t>
            </a:r>
          </a:p>
        </p:txBody>
      </p:sp>
    </p:spTree>
    <p:extLst>
      <p:ext uri="{BB962C8B-B14F-4D97-AF65-F5344CB8AC3E}">
        <p14:creationId xmlns:p14="http://schemas.microsoft.com/office/powerpoint/2010/main" val="204056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25393"/>
            <a:ext cx="10364451" cy="1596177"/>
          </a:xfrm>
        </p:spPr>
        <p:txBody>
          <a:bodyPr/>
          <a:lstStyle/>
          <a:p>
            <a:r>
              <a:rPr lang="en-US" b="1" u="sng" cap="none" dirty="0">
                <a:solidFill>
                  <a:srgbClr val="FF0000"/>
                </a:solidFill>
                <a:latin typeface="Arial Black" panose="020B0A04020102020204" pitchFamily="34" charset="0"/>
              </a:rPr>
              <a:t>Unsupervised Learning</a:t>
            </a:r>
            <a:br>
              <a:rPr lang="en-US" cap="none" dirty="0"/>
            </a:br>
            <a:endParaRPr lang="en-US" dirty="0"/>
          </a:p>
        </p:txBody>
      </p:sp>
      <p:sp>
        <p:nvSpPr>
          <p:cNvPr id="3" name="Content Placeholder 2"/>
          <p:cNvSpPr>
            <a:spLocks noGrp="1"/>
          </p:cNvSpPr>
          <p:nvPr>
            <p:ph sz="quarter" idx="13"/>
          </p:nvPr>
        </p:nvSpPr>
        <p:spPr>
          <a:xfrm>
            <a:off x="913773" y="1062682"/>
            <a:ext cx="10364452" cy="5795318"/>
          </a:xfrm>
        </p:spPr>
        <p:txBody>
          <a:bodyPr>
            <a:normAutofit/>
          </a:bodyPr>
          <a:lstStyle/>
          <a:p>
            <a:pPr fontAlgn="base"/>
            <a:r>
              <a:rPr lang="en-US" sz="2400" cap="none" dirty="0"/>
              <a:t>Unsupervised learning is the training of a machine using information that is neither classified nor labeled and allowing the algorithm to act on that information without guidance. Here the task of the machine is to group unsorted information according to similarities, patterns, and differences without any prior training of data. </a:t>
            </a:r>
          </a:p>
          <a:p>
            <a:pPr fontAlgn="base"/>
            <a:r>
              <a:rPr lang="en-US" sz="2400" cap="none" dirty="0"/>
              <a:t>Unlike supervised learning, no teacher is provided that means no training will be given to the machine. Therefore the machine is restricted to find the hidden structure in unlabeled data by itself. </a:t>
            </a:r>
          </a:p>
          <a:p>
            <a:pPr fontAlgn="base"/>
            <a:r>
              <a:rPr lang="en-US" sz="2400" b="1" cap="none" dirty="0"/>
              <a:t>For instance</a:t>
            </a:r>
            <a:r>
              <a:rPr lang="en-US" sz="2400" cap="none" dirty="0"/>
              <a:t>, suppose it is given an image having</a:t>
            </a:r>
          </a:p>
          <a:p>
            <a:pPr marL="0" indent="0" fontAlgn="base">
              <a:buNone/>
            </a:pPr>
            <a:r>
              <a:rPr lang="en-US" sz="2400" cap="none" dirty="0"/>
              <a:t> both dogs and cats which it has never seen.</a:t>
            </a:r>
            <a:r>
              <a:rPr lang="en-US" sz="2400"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969" y="4452651"/>
            <a:ext cx="3824031" cy="2405349"/>
          </a:xfrm>
          <a:prstGeom prst="rect">
            <a:avLst/>
          </a:prstGeom>
        </p:spPr>
      </p:pic>
    </p:spTree>
    <p:extLst>
      <p:ext uri="{BB962C8B-B14F-4D97-AF65-F5344CB8AC3E}">
        <p14:creationId xmlns:p14="http://schemas.microsoft.com/office/powerpoint/2010/main" val="506388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98387"/>
            <a:ext cx="10364451" cy="1596177"/>
          </a:xfrm>
        </p:spPr>
        <p:txBody>
          <a:bodyPr/>
          <a:lstStyle/>
          <a:p>
            <a:r>
              <a:rPr lang="en-US" cap="none" dirty="0">
                <a:solidFill>
                  <a:srgbClr val="FF0000"/>
                </a:solidFill>
                <a:latin typeface="Arial Black" panose="020B0A04020102020204" pitchFamily="34" charset="0"/>
              </a:rPr>
              <a:t>Advantages And Disadvantages Of Unsupervised Learning</a:t>
            </a:r>
            <a:endParaRPr lang="en-US" dirty="0"/>
          </a:p>
        </p:txBody>
      </p:sp>
      <p:sp>
        <p:nvSpPr>
          <p:cNvPr id="3" name="Content Placeholder 2"/>
          <p:cNvSpPr>
            <a:spLocks noGrp="1"/>
          </p:cNvSpPr>
          <p:nvPr>
            <p:ph sz="quarter" idx="13"/>
          </p:nvPr>
        </p:nvSpPr>
        <p:spPr>
          <a:xfrm>
            <a:off x="913774" y="2367092"/>
            <a:ext cx="10363826" cy="4346746"/>
          </a:xfrm>
        </p:spPr>
        <p:txBody>
          <a:bodyPr>
            <a:normAutofit/>
          </a:bodyPr>
          <a:lstStyle/>
          <a:p>
            <a:pPr marL="0" indent="0">
              <a:buNone/>
            </a:pPr>
            <a:r>
              <a:rPr lang="en-US" sz="2400" cap="none" dirty="0"/>
              <a:t>   </a:t>
            </a:r>
            <a:r>
              <a:rPr lang="en-US" sz="2400" b="1" cap="none" dirty="0">
                <a:solidFill>
                  <a:srgbClr val="00B0F0"/>
                </a:solidFill>
              </a:rPr>
              <a:t>Disadvantages</a:t>
            </a:r>
          </a:p>
          <a:p>
            <a:r>
              <a:rPr lang="en-US" sz="2400" cap="none" dirty="0"/>
              <a:t>This is the perfect tool for data scientists, as unsupervised learning can help to understand raw data.</a:t>
            </a:r>
          </a:p>
          <a:p>
            <a:r>
              <a:rPr lang="en-US" sz="2400" cap="none" dirty="0"/>
              <a:t> It is very helpful in finding patterns in data, which are not possible to find using normal methods.</a:t>
            </a:r>
          </a:p>
          <a:p>
            <a:pPr marL="0" indent="0">
              <a:buNone/>
            </a:pPr>
            <a:r>
              <a:rPr lang="en-US" sz="2400" cap="none" dirty="0"/>
              <a:t>    </a:t>
            </a:r>
            <a:r>
              <a:rPr lang="en-US" sz="2400" b="1" cap="none" dirty="0">
                <a:solidFill>
                  <a:srgbClr val="00B0F0"/>
                </a:solidFill>
              </a:rPr>
              <a:t>Advantages</a:t>
            </a:r>
          </a:p>
          <a:p>
            <a:pPr fontAlgn="base"/>
            <a:r>
              <a:rPr lang="en-US" sz="2400" cap="none" dirty="0"/>
              <a:t>The result might be less accurate as we do not have any input data to train from.</a:t>
            </a:r>
          </a:p>
          <a:p>
            <a:pPr fontAlgn="base"/>
            <a:r>
              <a:rPr lang="en-US" sz="2400" cap="none" dirty="0"/>
              <a:t>The model is learning from raw data without any prior knowledge.</a:t>
            </a:r>
          </a:p>
          <a:p>
            <a:endParaRPr lang="en-US" sz="2400" cap="none" dirty="0"/>
          </a:p>
        </p:txBody>
      </p:sp>
    </p:spTree>
    <p:extLst>
      <p:ext uri="{BB962C8B-B14F-4D97-AF65-F5344CB8AC3E}">
        <p14:creationId xmlns:p14="http://schemas.microsoft.com/office/powerpoint/2010/main" val="3888238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a:solidFill>
                  <a:srgbClr val="FF0000"/>
                </a:solidFill>
                <a:latin typeface="Arial Black" panose="020B0A04020102020204" pitchFamily="34" charset="0"/>
              </a:rPr>
              <a:t>Supervised Vs. Unsupervised Machine Learning</a:t>
            </a:r>
            <a:endParaRPr lang="en-US" cap="none" dirty="0">
              <a:solidFill>
                <a:srgbClr val="FF0000"/>
              </a:solidFill>
              <a:latin typeface="Arial Black" panose="020B0A04020102020204" pitchFamily="34" charset="0"/>
            </a:endParaRPr>
          </a:p>
        </p:txBody>
      </p:sp>
      <p:pic>
        <p:nvPicPr>
          <p:cNvPr id="6" name="Content Placeholder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661525" y="2415014"/>
            <a:ext cx="8868950" cy="4442986"/>
          </a:xfrm>
        </p:spPr>
      </p:pic>
    </p:spTree>
    <p:extLst>
      <p:ext uri="{BB962C8B-B14F-4D97-AF65-F5344CB8AC3E}">
        <p14:creationId xmlns:p14="http://schemas.microsoft.com/office/powerpoint/2010/main" val="1580566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latin typeface="Arial Black" panose="020B0A04020102020204" pitchFamily="34" charset="0"/>
              </a:rPr>
              <a:t>Advantages of this project</a:t>
            </a:r>
          </a:p>
        </p:txBody>
      </p:sp>
      <p:sp>
        <p:nvSpPr>
          <p:cNvPr id="3" name="Content Placeholder 2"/>
          <p:cNvSpPr>
            <a:spLocks noGrp="1"/>
          </p:cNvSpPr>
          <p:nvPr>
            <p:ph sz="quarter" idx="13"/>
          </p:nvPr>
        </p:nvSpPr>
        <p:spPr/>
        <p:txBody>
          <a:bodyPr>
            <a:normAutofit/>
          </a:bodyPr>
          <a:lstStyle/>
          <a:p>
            <a:r>
              <a:rPr lang="en-US" sz="2400" cap="none" dirty="0"/>
              <a:t>According to the latest WHO data published in 2018 road traffic </a:t>
            </a:r>
            <a:r>
              <a:rPr lang="en-US" sz="2400" b="1" cap="none" dirty="0"/>
              <a:t>accidents</a:t>
            </a:r>
            <a:r>
              <a:rPr lang="en-US" sz="2400" cap="none" dirty="0"/>
              <a:t> deaths in </a:t>
            </a:r>
            <a:r>
              <a:rPr lang="en-US" sz="2400" b="1" cap="none" dirty="0" err="1"/>
              <a:t>pakistan</a:t>
            </a:r>
            <a:r>
              <a:rPr lang="en-US" sz="2400" cap="none" dirty="0"/>
              <a:t> reached 30,046 or 2.42% of total deaths. The age adjusted death rate is 17.12 per 100,000 of population ranks </a:t>
            </a:r>
            <a:r>
              <a:rPr lang="en-US" sz="2400" b="1" cap="none" dirty="0" err="1"/>
              <a:t>pakistan</a:t>
            </a:r>
            <a:r>
              <a:rPr lang="en-US" sz="2400" cap="none" dirty="0"/>
              <a:t> #95 in the world.</a:t>
            </a:r>
          </a:p>
          <a:p>
            <a:r>
              <a:rPr lang="en-US" sz="2400" cap="none" dirty="0"/>
              <a:t>So it help to prevent accidents.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687" y="3804776"/>
            <a:ext cx="5354908" cy="2804316"/>
          </a:xfrm>
          <a:prstGeom prst="rect">
            <a:avLst/>
          </a:prstGeom>
        </p:spPr>
      </p:pic>
    </p:spTree>
    <p:extLst>
      <p:ext uri="{BB962C8B-B14F-4D97-AF65-F5344CB8AC3E}">
        <p14:creationId xmlns:p14="http://schemas.microsoft.com/office/powerpoint/2010/main" val="777140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latin typeface="Arial Black" panose="020B0A04020102020204" pitchFamily="34" charset="0"/>
              </a:rPr>
              <a:t>BACKGROUND OF OUR PROJECT </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293722" y="1732773"/>
            <a:ext cx="9715873" cy="5013909"/>
          </a:xfrm>
        </p:spPr>
      </p:pic>
    </p:spTree>
    <p:extLst>
      <p:ext uri="{BB962C8B-B14F-4D97-AF65-F5344CB8AC3E}">
        <p14:creationId xmlns:p14="http://schemas.microsoft.com/office/powerpoint/2010/main" val="2733786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80585" y="95438"/>
            <a:ext cx="9613273" cy="6272411"/>
          </a:xfrm>
        </p:spPr>
      </p:pic>
    </p:spTree>
    <p:extLst>
      <p:ext uri="{BB962C8B-B14F-4D97-AF65-F5344CB8AC3E}">
        <p14:creationId xmlns:p14="http://schemas.microsoft.com/office/powerpoint/2010/main" val="2920661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latin typeface="Arial Black" panose="020B0A04020102020204" pitchFamily="34" charset="0"/>
              </a:rPr>
              <a:t>So We Use Camera on dashboard </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538527" y="1987826"/>
            <a:ext cx="7203879" cy="4802587"/>
          </a:xfrm>
        </p:spPr>
      </p:pic>
    </p:spTree>
    <p:extLst>
      <p:ext uri="{BB962C8B-B14F-4D97-AF65-F5344CB8AC3E}">
        <p14:creationId xmlns:p14="http://schemas.microsoft.com/office/powerpoint/2010/main" val="3577201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First, we’ll setup a camera that monitors a stream for faces</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450340" y="2393343"/>
            <a:ext cx="6406125" cy="3912041"/>
          </a:xfrm>
        </p:spPr>
      </p:pic>
    </p:spTree>
    <p:extLst>
      <p:ext uri="{BB962C8B-B14F-4D97-AF65-F5344CB8AC3E}">
        <p14:creationId xmlns:p14="http://schemas.microsoft.com/office/powerpoint/2010/main" val="2781886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If a face is found, we apply facial landmark detection and extract the eye regions:</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564488" y="2353587"/>
            <a:ext cx="6705805" cy="4086970"/>
          </a:xfrm>
        </p:spPr>
      </p:pic>
    </p:spTree>
    <p:extLst>
      <p:ext uri="{BB962C8B-B14F-4D97-AF65-F5344CB8AC3E}">
        <p14:creationId xmlns:p14="http://schemas.microsoft.com/office/powerpoint/2010/main" val="1605059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Now that we have the eye regions, we can compute the eye aspect ratio to determine if the eyes are closed:</a:t>
            </a:r>
          </a:p>
        </p:txBody>
      </p:sp>
      <p:pic>
        <p:nvPicPr>
          <p:cNvPr id="6" name="Content Placeholder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466437" y="2214694"/>
            <a:ext cx="7259126" cy="4412974"/>
          </a:xfrm>
        </p:spPr>
      </p:pic>
    </p:spTree>
    <p:extLst>
      <p:ext uri="{BB962C8B-B14F-4D97-AF65-F5344CB8AC3E}">
        <p14:creationId xmlns:p14="http://schemas.microsoft.com/office/powerpoint/2010/main" val="3693863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solidFill>
                  <a:srgbClr val="FF0000"/>
                </a:solidFill>
                <a:latin typeface="Arial Black" panose="020B0A04020102020204" pitchFamily="34" charset="0"/>
              </a:rPr>
              <a:t>BackGround</a:t>
            </a:r>
          </a:p>
        </p:txBody>
      </p:sp>
      <p:sp>
        <p:nvSpPr>
          <p:cNvPr id="3" name="Content Placeholder 2"/>
          <p:cNvSpPr>
            <a:spLocks noGrp="1"/>
          </p:cNvSpPr>
          <p:nvPr>
            <p:ph sz="quarter" idx="13"/>
          </p:nvPr>
        </p:nvSpPr>
        <p:spPr/>
        <p:txBody>
          <a:bodyPr>
            <a:noAutofit/>
          </a:bodyPr>
          <a:lstStyle/>
          <a:p>
            <a:r>
              <a:rPr lang="en-US" sz="2400" dirty="0">
                <a:latin typeface="Arial" panose="020B0604020202020204" pitchFamily="34" charset="0"/>
                <a:cs typeface="Arial" panose="020B0604020202020204" pitchFamily="34" charset="0"/>
              </a:rPr>
              <a:t>Artificial </a:t>
            </a:r>
            <a:r>
              <a:rPr lang="en-US" sz="2400" cap="none" dirty="0">
                <a:latin typeface="Arial" panose="020B0604020202020204" pitchFamily="34" charset="0"/>
                <a:cs typeface="Arial" panose="020B0604020202020204" pitchFamily="34" charset="0"/>
              </a:rPr>
              <a:t>intelligence is not a new word and not a new technology for researchers. this technology is much older than you would imagine. even there are the myths of mechanical men in ancient </a:t>
            </a:r>
            <a:r>
              <a:rPr lang="en-US" sz="2400" cap="none" dirty="0" err="1">
                <a:latin typeface="Arial" panose="020B0604020202020204" pitchFamily="34" charset="0"/>
                <a:cs typeface="Arial" panose="020B0604020202020204" pitchFamily="34" charset="0"/>
              </a:rPr>
              <a:t>greek</a:t>
            </a:r>
            <a:r>
              <a:rPr lang="en-US" sz="2400" cap="none" dirty="0">
                <a:latin typeface="Arial" panose="020B0604020202020204" pitchFamily="34" charset="0"/>
                <a:cs typeface="Arial" panose="020B0604020202020204" pitchFamily="34" charset="0"/>
              </a:rPr>
              <a:t> and </a:t>
            </a:r>
            <a:r>
              <a:rPr lang="en-US" sz="2400" cap="none" dirty="0" err="1">
                <a:latin typeface="Arial" panose="020B0604020202020204" pitchFamily="34" charset="0"/>
                <a:cs typeface="Arial" panose="020B0604020202020204" pitchFamily="34" charset="0"/>
              </a:rPr>
              <a:t>egyptian</a:t>
            </a:r>
            <a:r>
              <a:rPr lang="en-US" sz="2400" cap="none" dirty="0">
                <a:latin typeface="Arial" panose="020B0604020202020204" pitchFamily="34" charset="0"/>
                <a:cs typeface="Arial" panose="020B0604020202020204" pitchFamily="34" charset="0"/>
              </a:rPr>
              <a:t> myths. following are some milestones in the history of </a:t>
            </a:r>
            <a:r>
              <a:rPr lang="en-US" sz="2400" cap="none" dirty="0" err="1">
                <a:latin typeface="Arial" panose="020B0604020202020204" pitchFamily="34" charset="0"/>
                <a:cs typeface="Arial" panose="020B0604020202020204" pitchFamily="34" charset="0"/>
              </a:rPr>
              <a:t>ai</a:t>
            </a:r>
            <a:r>
              <a:rPr lang="en-US" sz="2400" cap="none" dirty="0">
                <a:latin typeface="Arial" panose="020B0604020202020204" pitchFamily="34" charset="0"/>
                <a:cs typeface="Arial" panose="020B0604020202020204" pitchFamily="34" charset="0"/>
              </a:rPr>
              <a:t> which defines the journey from the </a:t>
            </a:r>
            <a:r>
              <a:rPr lang="en-US" sz="2400" cap="none" dirty="0" err="1">
                <a:latin typeface="Arial" panose="020B0604020202020204" pitchFamily="34" charset="0"/>
                <a:cs typeface="Arial" panose="020B0604020202020204" pitchFamily="34" charset="0"/>
              </a:rPr>
              <a:t>ai</a:t>
            </a:r>
            <a:r>
              <a:rPr lang="en-US" sz="2400" cap="none" dirty="0">
                <a:latin typeface="Arial" panose="020B0604020202020204" pitchFamily="34" charset="0"/>
                <a:cs typeface="Arial" panose="020B0604020202020204" pitchFamily="34" charset="0"/>
              </a:rPr>
              <a:t> generation to till date development.</a:t>
            </a:r>
          </a:p>
        </p:txBody>
      </p:sp>
    </p:spTree>
    <p:extLst>
      <p:ext uri="{BB962C8B-B14F-4D97-AF65-F5344CB8AC3E}">
        <p14:creationId xmlns:p14="http://schemas.microsoft.com/office/powerpoint/2010/main" val="1971702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none" dirty="0"/>
              <a:t>If the eye aspect ratio indicates that the eyes have been closed for a sufficiently long enough amount of time, we’ll sound an alarm to wake up the driver:</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533119" y="2307631"/>
            <a:ext cx="7239033" cy="4403270"/>
          </a:xfrm>
        </p:spPr>
      </p:pic>
    </p:spTree>
    <p:extLst>
      <p:ext uri="{BB962C8B-B14F-4D97-AF65-F5344CB8AC3E}">
        <p14:creationId xmlns:p14="http://schemas.microsoft.com/office/powerpoint/2010/main" val="2692379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0824" y="0"/>
            <a:ext cx="10364451" cy="1596177"/>
          </a:xfrm>
        </p:spPr>
        <p:txBody>
          <a:bodyPr/>
          <a:lstStyle/>
          <a:p>
            <a:r>
              <a:rPr lang="en-US" dirty="0"/>
              <a:t>data flow diagram (DFD) of the system.</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883244" y="1381797"/>
            <a:ext cx="5400594" cy="5476203"/>
          </a:xfrm>
        </p:spPr>
      </p:pic>
    </p:spTree>
    <p:extLst>
      <p:ext uri="{BB962C8B-B14F-4D97-AF65-F5344CB8AC3E}">
        <p14:creationId xmlns:p14="http://schemas.microsoft.com/office/powerpoint/2010/main" val="3731574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 </a:t>
            </a:r>
            <a:br>
              <a:rPr lang="en-US" dirty="0"/>
            </a:br>
            <a:r>
              <a:rPr lang="en-US" cap="none" dirty="0">
                <a:solidFill>
                  <a:srgbClr val="FF0000"/>
                </a:solidFill>
                <a:latin typeface="Arial Black" panose="020B0A04020102020204" pitchFamily="34" charset="0"/>
              </a:rPr>
              <a:t>Language </a:t>
            </a:r>
            <a:br>
              <a:rPr lang="en-US" cap="none" dirty="0">
                <a:solidFill>
                  <a:srgbClr val="FF0000"/>
                </a:solidFill>
                <a:latin typeface="Arial Black" panose="020B0A04020102020204" pitchFamily="34" charset="0"/>
              </a:rPr>
            </a:br>
            <a:br>
              <a:rPr lang="en-US" dirty="0"/>
            </a:b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219641" y="2366963"/>
            <a:ext cx="5752718" cy="3424237"/>
          </a:xfrm>
        </p:spPr>
      </p:pic>
    </p:spTree>
    <p:extLst>
      <p:ext uri="{BB962C8B-B14F-4D97-AF65-F5344CB8AC3E}">
        <p14:creationId xmlns:p14="http://schemas.microsoft.com/office/powerpoint/2010/main" val="1788960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937" y="0"/>
            <a:ext cx="10364451" cy="1596177"/>
          </a:xfrm>
        </p:spPr>
        <p:txBody>
          <a:bodyPr/>
          <a:lstStyle/>
          <a:p>
            <a:r>
              <a:rPr lang="en-US" dirty="0">
                <a:solidFill>
                  <a:srgbClr val="FF0000"/>
                </a:solidFill>
                <a:latin typeface="Arial Black" panose="020B0A04020102020204" pitchFamily="34" charset="0"/>
              </a:rPr>
              <a:t>DATASET We Use</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5199" y="1804087"/>
            <a:ext cx="5382963" cy="244827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2259" y="4252362"/>
            <a:ext cx="4996861" cy="2352153"/>
          </a:xfrm>
          <a:prstGeom prst="rect">
            <a:avLst/>
          </a:prstGeom>
        </p:spPr>
      </p:pic>
    </p:spTree>
    <p:extLst>
      <p:ext uri="{BB962C8B-B14F-4D97-AF65-F5344CB8AC3E}">
        <p14:creationId xmlns:p14="http://schemas.microsoft.com/office/powerpoint/2010/main" val="4006424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solidFill>
                  <a:srgbClr val="FF0000"/>
                </a:solidFill>
                <a:latin typeface="Arial Black" panose="020B0A04020102020204" pitchFamily="34" charset="0"/>
              </a:rPr>
              <a:t>Platform to write code</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324176" y="2342249"/>
            <a:ext cx="2954050" cy="3424237"/>
          </a:xfrm>
        </p:spPr>
      </p:pic>
      <p:sp>
        <p:nvSpPr>
          <p:cNvPr id="5" name="TextBox 4"/>
          <p:cNvSpPr txBox="1"/>
          <p:nvPr/>
        </p:nvSpPr>
        <p:spPr>
          <a:xfrm>
            <a:off x="1252152" y="2472702"/>
            <a:ext cx="5123935" cy="2677656"/>
          </a:xfrm>
          <a:prstGeom prst="rect">
            <a:avLst/>
          </a:prstGeom>
          <a:noFill/>
        </p:spPr>
        <p:txBody>
          <a:bodyPr wrap="square" rtlCol="0">
            <a:spAutoFit/>
          </a:bodyPr>
          <a:lstStyle/>
          <a:p>
            <a:r>
              <a:rPr lang="en-US" sz="2800" dirty="0"/>
              <a:t>The </a:t>
            </a:r>
            <a:r>
              <a:rPr lang="en-US" sz="2800" b="1" dirty="0" err="1"/>
              <a:t>Jupyter</a:t>
            </a:r>
            <a:r>
              <a:rPr lang="en-US" sz="2800" b="1" dirty="0"/>
              <a:t> Notebook</a:t>
            </a:r>
            <a:r>
              <a:rPr lang="en-US" sz="2800" dirty="0"/>
              <a:t> is an open-source web application that allows you to create and share documents that contain live code, equations, visualizations and narrative text.</a:t>
            </a:r>
          </a:p>
        </p:txBody>
      </p:sp>
    </p:spTree>
    <p:extLst>
      <p:ext uri="{BB962C8B-B14F-4D97-AF65-F5344CB8AC3E}">
        <p14:creationId xmlns:p14="http://schemas.microsoft.com/office/powerpoint/2010/main" val="233252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6153" y="0"/>
            <a:ext cx="10364451" cy="1596177"/>
          </a:xfrm>
        </p:spPr>
        <p:txBody>
          <a:bodyPr/>
          <a:lstStyle/>
          <a:p>
            <a:r>
              <a:rPr lang="en-US" dirty="0">
                <a:solidFill>
                  <a:srgbClr val="FF0000"/>
                </a:solidFill>
                <a:latin typeface="Arial Black" panose="020B0A04020102020204" pitchFamily="34" charset="0"/>
              </a:rPr>
              <a:t>TOOLS</a:t>
            </a:r>
          </a:p>
        </p:txBody>
      </p:sp>
      <p:sp>
        <p:nvSpPr>
          <p:cNvPr id="3" name="Content Placeholder 2"/>
          <p:cNvSpPr>
            <a:spLocks noGrp="1"/>
          </p:cNvSpPr>
          <p:nvPr>
            <p:ph sz="quarter" idx="13"/>
          </p:nvPr>
        </p:nvSpPr>
        <p:spPr>
          <a:xfrm>
            <a:off x="856110" y="1238508"/>
            <a:ext cx="10363826" cy="3424107"/>
          </a:xfrm>
        </p:spPr>
        <p:txBody>
          <a:bodyPr>
            <a:noAutofit/>
          </a:bodyPr>
          <a:lstStyle/>
          <a:p>
            <a:r>
              <a:rPr lang="en-US" sz="4400" b="1" cap="none" dirty="0" err="1">
                <a:hlinkClick r:id="rId2"/>
              </a:rPr>
              <a:t>Scipy</a:t>
            </a:r>
            <a:endParaRPr lang="en-US" sz="4400" b="1" cap="none" dirty="0"/>
          </a:p>
          <a:p>
            <a:r>
              <a:rPr lang="en-US" sz="4400" cap="none" dirty="0"/>
              <a:t> </a:t>
            </a:r>
            <a:r>
              <a:rPr lang="en-US" sz="4400" b="1" cap="none" dirty="0" err="1">
                <a:hlinkClick r:id="rId3"/>
              </a:rPr>
              <a:t>Imutils</a:t>
            </a:r>
            <a:r>
              <a:rPr lang="en-US" sz="4400" b="1" cap="none" dirty="0">
                <a:hlinkClick r:id="rId3"/>
              </a:rPr>
              <a:t> package</a:t>
            </a:r>
            <a:endParaRPr lang="en-US" sz="4400" b="1" cap="none" dirty="0"/>
          </a:p>
          <a:p>
            <a:r>
              <a:rPr lang="en-US" sz="4400" cap="none" dirty="0"/>
              <a:t> </a:t>
            </a:r>
            <a:r>
              <a:rPr lang="en-US" sz="4400" b="1" cap="none" dirty="0" err="1">
                <a:hlinkClick r:id="rId4"/>
              </a:rPr>
              <a:t>Playsound</a:t>
            </a:r>
            <a:r>
              <a:rPr lang="en-US" sz="4400" b="1" cap="none" dirty="0">
                <a:hlinkClick r:id="rId4"/>
              </a:rPr>
              <a:t> library</a:t>
            </a:r>
            <a:endParaRPr lang="en-US" sz="4400" b="1" cap="none" dirty="0"/>
          </a:p>
          <a:p>
            <a:r>
              <a:rPr lang="en-US" sz="4400" cap="none" dirty="0" err="1">
                <a:hlinkClick r:id="rId5"/>
              </a:rPr>
              <a:t>Dlib</a:t>
            </a:r>
            <a:r>
              <a:rPr lang="en-US" sz="4400" cap="none" dirty="0">
                <a:hlinkClick r:id="rId5"/>
              </a:rPr>
              <a:t> library</a:t>
            </a:r>
            <a:endParaRPr lang="en-US" sz="4400" cap="none" dirty="0"/>
          </a:p>
        </p:txBody>
      </p:sp>
    </p:spTree>
    <p:extLst>
      <p:ext uri="{BB962C8B-B14F-4D97-AF65-F5344CB8AC3E}">
        <p14:creationId xmlns:p14="http://schemas.microsoft.com/office/powerpoint/2010/main" val="3511444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cap="none" dirty="0" err="1">
                <a:latin typeface="Arial Black" panose="020B0A04020102020204" pitchFamily="34" charset="0"/>
                <a:hlinkClick r:id="rId2"/>
              </a:rPr>
              <a:t>Scipy</a:t>
            </a:r>
            <a:br>
              <a:rPr lang="en-US" b="1" cap="none" dirty="0"/>
            </a:br>
            <a:endParaRPr lang="en-US" dirty="0"/>
          </a:p>
        </p:txBody>
      </p:sp>
      <p:sp>
        <p:nvSpPr>
          <p:cNvPr id="3" name="Content Placeholder 2"/>
          <p:cNvSpPr>
            <a:spLocks noGrp="1"/>
          </p:cNvSpPr>
          <p:nvPr>
            <p:ph sz="quarter" idx="13"/>
          </p:nvPr>
        </p:nvSpPr>
        <p:spPr/>
        <p:txBody>
          <a:bodyPr>
            <a:normAutofit/>
          </a:bodyPr>
          <a:lstStyle/>
          <a:p>
            <a:r>
              <a:rPr lang="en-US" sz="2800" cap="none" dirty="0" err="1"/>
              <a:t>Scipy</a:t>
            </a:r>
            <a:r>
              <a:rPr lang="en-US" sz="2800" cap="none" dirty="0"/>
              <a:t> installed if you intend on doing any work in the computer vision, image processing, or machine learning space).</a:t>
            </a:r>
          </a:p>
          <a:p>
            <a:r>
              <a:rPr lang="en-US" sz="2800" cap="none" dirty="0" err="1"/>
              <a:t>Scipy</a:t>
            </a:r>
            <a:r>
              <a:rPr lang="en-US" sz="2800" cap="none" dirty="0"/>
              <a:t> contains modules for optimization, linear algebra, integration, interpolation, special functions,</a:t>
            </a:r>
          </a:p>
        </p:txBody>
      </p:sp>
    </p:spTree>
    <p:extLst>
      <p:ext uri="{BB962C8B-B14F-4D97-AF65-F5344CB8AC3E}">
        <p14:creationId xmlns:p14="http://schemas.microsoft.com/office/powerpoint/2010/main" val="3001545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err="1">
                <a:hlinkClick r:id="rId2"/>
              </a:rPr>
              <a:t>Imutils</a:t>
            </a:r>
            <a:r>
              <a:rPr lang="en-US" b="1" cap="none" dirty="0">
                <a:hlinkClick r:id="rId2"/>
              </a:rPr>
              <a:t> package</a:t>
            </a:r>
            <a:endParaRPr lang="en-US" dirty="0"/>
          </a:p>
        </p:txBody>
      </p:sp>
      <p:sp>
        <p:nvSpPr>
          <p:cNvPr id="3" name="Content Placeholder 2"/>
          <p:cNvSpPr>
            <a:spLocks noGrp="1"/>
          </p:cNvSpPr>
          <p:nvPr>
            <p:ph sz="quarter" idx="13"/>
          </p:nvPr>
        </p:nvSpPr>
        <p:spPr>
          <a:xfrm>
            <a:off x="987915" y="2358854"/>
            <a:ext cx="10363826" cy="3424107"/>
          </a:xfrm>
        </p:spPr>
        <p:txBody>
          <a:bodyPr/>
          <a:lstStyle/>
          <a:p>
            <a:r>
              <a:rPr lang="en-US" dirty="0"/>
              <a:t> </a:t>
            </a:r>
            <a:r>
              <a:rPr lang="en-US" sz="2800" cap="none" dirty="0"/>
              <a:t>Computer vision and image processing functions to make working with </a:t>
            </a:r>
            <a:r>
              <a:rPr lang="en-US" sz="2800" cap="none" dirty="0" err="1"/>
              <a:t>opencv</a:t>
            </a:r>
            <a:r>
              <a:rPr lang="en-US" sz="2800" cap="none" dirty="0"/>
              <a:t> easier.</a:t>
            </a:r>
          </a:p>
        </p:txBody>
      </p:sp>
    </p:spTree>
    <p:extLst>
      <p:ext uri="{BB962C8B-B14F-4D97-AF65-F5344CB8AC3E}">
        <p14:creationId xmlns:p14="http://schemas.microsoft.com/office/powerpoint/2010/main" val="2778815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err="1">
                <a:hlinkClick r:id="rId2"/>
              </a:rPr>
              <a:t>Playsound</a:t>
            </a:r>
            <a:r>
              <a:rPr lang="en-US" b="1" cap="none" dirty="0">
                <a:hlinkClick r:id="rId2"/>
              </a:rPr>
              <a:t> library</a:t>
            </a:r>
            <a:endParaRPr lang="en-US" dirty="0"/>
          </a:p>
        </p:txBody>
      </p:sp>
      <p:sp>
        <p:nvSpPr>
          <p:cNvPr id="3" name="Content Placeholder 2"/>
          <p:cNvSpPr>
            <a:spLocks noGrp="1"/>
          </p:cNvSpPr>
          <p:nvPr>
            <p:ph sz="quarter" idx="13"/>
          </p:nvPr>
        </p:nvSpPr>
        <p:spPr/>
        <p:txBody>
          <a:bodyPr/>
          <a:lstStyle/>
          <a:p>
            <a:r>
              <a:rPr lang="en-US" sz="2800" b="1" cap="none" dirty="0" err="1">
                <a:hlinkClick r:id="rId2"/>
              </a:rPr>
              <a:t>Playsound</a:t>
            </a:r>
            <a:r>
              <a:rPr lang="en-US" sz="2800" b="1" cap="none" dirty="0">
                <a:hlinkClick r:id="rId2"/>
              </a:rPr>
              <a:t> library</a:t>
            </a:r>
            <a:r>
              <a:rPr lang="en-US" sz="2800" cap="none" dirty="0"/>
              <a:t>, a pure python, cross-platform implementation for playing simple sounds</a:t>
            </a:r>
            <a:r>
              <a:rPr lang="en-US" dirty="0"/>
              <a:t>.</a:t>
            </a:r>
          </a:p>
        </p:txBody>
      </p:sp>
    </p:spTree>
    <p:extLst>
      <p:ext uri="{BB962C8B-B14F-4D97-AF65-F5344CB8AC3E}">
        <p14:creationId xmlns:p14="http://schemas.microsoft.com/office/powerpoint/2010/main" val="2615695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err="1">
                <a:hlinkClick r:id="rId2"/>
              </a:rPr>
              <a:t>Dlib</a:t>
            </a:r>
            <a:r>
              <a:rPr lang="en-US" cap="none" dirty="0">
                <a:hlinkClick r:id="rId2"/>
              </a:rPr>
              <a:t> library</a:t>
            </a:r>
            <a:br>
              <a:rPr lang="en-US" cap="none" dirty="0"/>
            </a:br>
            <a:endParaRPr lang="en-US" dirty="0"/>
          </a:p>
        </p:txBody>
      </p:sp>
      <p:sp>
        <p:nvSpPr>
          <p:cNvPr id="3" name="Content Placeholder 2"/>
          <p:cNvSpPr>
            <a:spLocks noGrp="1"/>
          </p:cNvSpPr>
          <p:nvPr>
            <p:ph sz="quarter" idx="13"/>
          </p:nvPr>
        </p:nvSpPr>
        <p:spPr/>
        <p:txBody>
          <a:bodyPr>
            <a:normAutofit/>
          </a:bodyPr>
          <a:lstStyle/>
          <a:p>
            <a:r>
              <a:rPr lang="en-US" sz="2800" cap="none" dirty="0" err="1"/>
              <a:t>Dlib</a:t>
            </a:r>
            <a:r>
              <a:rPr lang="en-US" sz="2800" cap="none" dirty="0"/>
              <a:t> is a modern C++ toolkit containing machine learning algorithms and tools for creating complex software in C++ to solve real world problems</a:t>
            </a:r>
          </a:p>
          <a:p>
            <a:r>
              <a:rPr lang="en-US" sz="2800" dirty="0"/>
              <a:t>. </a:t>
            </a:r>
            <a:r>
              <a:rPr lang="en-US" sz="2800" cap="none" dirty="0"/>
              <a:t>I have majorly used </a:t>
            </a:r>
            <a:r>
              <a:rPr lang="en-US" sz="2800" b="1" cap="none" dirty="0" err="1"/>
              <a:t>dlib</a:t>
            </a:r>
            <a:r>
              <a:rPr lang="en-US" sz="2800" cap="none" dirty="0"/>
              <a:t> for </a:t>
            </a:r>
            <a:r>
              <a:rPr lang="en-US" sz="2800" b="1" cap="none" dirty="0"/>
              <a:t>face detection</a:t>
            </a:r>
            <a:r>
              <a:rPr lang="en-US" sz="2800" cap="none" dirty="0"/>
              <a:t> and </a:t>
            </a:r>
            <a:r>
              <a:rPr lang="en-US" sz="2800" b="1" cap="none" dirty="0"/>
              <a:t>facial</a:t>
            </a:r>
            <a:r>
              <a:rPr lang="en-US" sz="2800" cap="none" dirty="0"/>
              <a:t> landmark </a:t>
            </a:r>
            <a:r>
              <a:rPr lang="en-US" sz="2800" b="1" cap="none" dirty="0"/>
              <a:t>detection</a:t>
            </a:r>
            <a:r>
              <a:rPr lang="en-US" sz="2800" cap="none" dirty="0"/>
              <a:t>. </a:t>
            </a:r>
            <a:endParaRPr lang="en-US" sz="2800" b="1" cap="none" dirty="0"/>
          </a:p>
          <a:p>
            <a:endParaRPr lang="en-US" sz="2800" cap="none" dirty="0"/>
          </a:p>
        </p:txBody>
      </p:sp>
    </p:spTree>
    <p:extLst>
      <p:ext uri="{BB962C8B-B14F-4D97-AF65-F5344CB8AC3E}">
        <p14:creationId xmlns:p14="http://schemas.microsoft.com/office/powerpoint/2010/main" val="2619404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345635" y="492960"/>
            <a:ext cx="7736619" cy="6156139"/>
          </a:xfrm>
        </p:spPr>
      </p:pic>
    </p:spTree>
    <p:extLst>
      <p:ext uri="{BB962C8B-B14F-4D97-AF65-F5344CB8AC3E}">
        <p14:creationId xmlns:p14="http://schemas.microsoft.com/office/powerpoint/2010/main" val="3529092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a:latin typeface="Arial Black" panose="020B0A04020102020204" pitchFamily="34" charset="0"/>
              </a:rPr>
              <a:t>Building the drowsiness detector with open cv</a:t>
            </a:r>
            <a:br>
              <a:rPr lang="en-US" b="1" dirty="0"/>
            </a:b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995352" y="1804086"/>
            <a:ext cx="3872613" cy="4769769"/>
          </a:xfrm>
        </p:spPr>
      </p:pic>
    </p:spTree>
    <p:extLst>
      <p:ext uri="{BB962C8B-B14F-4D97-AF65-F5344CB8AC3E}">
        <p14:creationId xmlns:p14="http://schemas.microsoft.com/office/powerpoint/2010/main" val="2276997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58344"/>
            <a:ext cx="10364451" cy="1596177"/>
          </a:xfrm>
        </p:spPr>
        <p:txBody>
          <a:bodyPr/>
          <a:lstStyle/>
          <a:p>
            <a:r>
              <a:rPr lang="en-US" dirty="0">
                <a:solidFill>
                  <a:srgbClr val="FF0000"/>
                </a:solidFill>
              </a:rPr>
              <a:t>Drowsiness detection with Open CV</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81552" y="2011882"/>
            <a:ext cx="10361080" cy="3416854"/>
          </a:xfrm>
        </p:spPr>
      </p:pic>
    </p:spTree>
    <p:extLst>
      <p:ext uri="{BB962C8B-B14F-4D97-AF65-F5344CB8AC3E}">
        <p14:creationId xmlns:p14="http://schemas.microsoft.com/office/powerpoint/2010/main" val="1391549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cap="none" dirty="0">
                <a:solidFill>
                  <a:srgbClr val="FF0000"/>
                </a:solidFill>
                <a:latin typeface="Arial Black" panose="020B0A04020102020204" pitchFamily="34" charset="0"/>
              </a:rPr>
              <a:t>We need to define our </a:t>
            </a:r>
            <a:r>
              <a:rPr lang="en-US" sz="2800" cap="none" dirty="0" err="1">
                <a:solidFill>
                  <a:srgbClr val="FF0000"/>
                </a:solidFill>
                <a:latin typeface="Arial Black" panose="020B0A04020102020204" pitchFamily="34" charset="0"/>
              </a:rPr>
              <a:t>sound_alarm</a:t>
            </a:r>
            <a:br>
              <a:rPr lang="en-US" sz="2800" cap="none" dirty="0">
                <a:solidFill>
                  <a:srgbClr val="FF0000"/>
                </a:solidFill>
                <a:latin typeface="Arial Black" panose="020B0A04020102020204" pitchFamily="34" charset="0"/>
              </a:rPr>
            </a:br>
            <a:r>
              <a:rPr lang="en-US" sz="2800" cap="none" dirty="0">
                <a:solidFill>
                  <a:srgbClr val="FF0000"/>
                </a:solidFill>
                <a:latin typeface="Arial Black" panose="020B0A04020102020204" pitchFamily="34" charset="0"/>
              </a:rPr>
              <a:t> function which accepts a path</a:t>
            </a:r>
            <a:br>
              <a:rPr lang="en-US" sz="2800" cap="none" dirty="0">
                <a:solidFill>
                  <a:srgbClr val="FF0000"/>
                </a:solidFill>
                <a:latin typeface="Arial Black" panose="020B0A04020102020204" pitchFamily="34" charset="0"/>
              </a:rPr>
            </a:br>
            <a:r>
              <a:rPr lang="en-US" sz="2800" cap="none" dirty="0">
                <a:solidFill>
                  <a:srgbClr val="FF0000"/>
                </a:solidFill>
                <a:latin typeface="Arial Black" panose="020B0A04020102020204" pitchFamily="34" charset="0"/>
              </a:rPr>
              <a:t> to an audio file residing on disk and then plays the file:</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023693" y="3425861"/>
            <a:ext cx="10144613" cy="1731025"/>
          </a:xfrm>
        </p:spPr>
      </p:pic>
    </p:spTree>
    <p:extLst>
      <p:ext uri="{BB962C8B-B14F-4D97-AF65-F5344CB8AC3E}">
        <p14:creationId xmlns:p14="http://schemas.microsoft.com/office/powerpoint/2010/main" val="409038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371382"/>
            <a:ext cx="10364451" cy="1596177"/>
          </a:xfrm>
        </p:spPr>
        <p:txBody>
          <a:bodyPr>
            <a:normAutofit/>
          </a:bodyPr>
          <a:lstStyle/>
          <a:p>
            <a:r>
              <a:rPr lang="en-US" sz="2400" cap="none" dirty="0">
                <a:solidFill>
                  <a:srgbClr val="FF0000"/>
                </a:solidFill>
                <a:latin typeface="Arial Black" panose="020B0A04020102020204" pitchFamily="34" charset="0"/>
              </a:rPr>
              <a:t>We also need to define the </a:t>
            </a:r>
            <a:r>
              <a:rPr lang="en-US" sz="2400" cap="none" dirty="0" err="1">
                <a:solidFill>
                  <a:srgbClr val="FF0000"/>
                </a:solidFill>
                <a:latin typeface="Arial Black" panose="020B0A04020102020204" pitchFamily="34" charset="0"/>
              </a:rPr>
              <a:t>eye_aspect_ratio</a:t>
            </a:r>
            <a:br>
              <a:rPr lang="en-US" sz="2400" cap="none" dirty="0">
                <a:solidFill>
                  <a:srgbClr val="FF0000"/>
                </a:solidFill>
                <a:latin typeface="Arial Black" panose="020B0A04020102020204" pitchFamily="34" charset="0"/>
              </a:rPr>
            </a:br>
            <a:r>
              <a:rPr lang="en-US" sz="2400" cap="none" dirty="0">
                <a:solidFill>
                  <a:srgbClr val="FF0000"/>
                </a:solidFill>
                <a:latin typeface="Arial Black" panose="020B0A04020102020204" pitchFamily="34" charset="0"/>
              </a:rPr>
              <a:t> function which is used to compute the ratio of distances between the vertical eye landmarks and the distances between the horizontal eye landmarks</a:t>
            </a:r>
            <a:r>
              <a:rPr lang="en-US" sz="2400" cap="none" dirty="0">
                <a:latin typeface="Arial Black" panose="020B0A04020102020204" pitchFamily="34" charset="0"/>
              </a:rPr>
              <a:t>:</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491138" y="2784477"/>
            <a:ext cx="9335105" cy="3179717"/>
          </a:xfrm>
        </p:spPr>
      </p:pic>
    </p:spTree>
    <p:extLst>
      <p:ext uri="{BB962C8B-B14F-4D97-AF65-F5344CB8AC3E}">
        <p14:creationId xmlns:p14="http://schemas.microsoft.com/office/powerpoint/2010/main" val="2362025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cap="none" dirty="0">
                <a:solidFill>
                  <a:srgbClr val="FF0000"/>
                </a:solidFill>
                <a:latin typeface="Arial Black" panose="020B0A04020102020204" pitchFamily="34" charset="0"/>
              </a:rPr>
              <a:t>Top-left:</a:t>
            </a:r>
            <a:r>
              <a:rPr lang="en-US" cap="none" dirty="0">
                <a:solidFill>
                  <a:srgbClr val="FF0000"/>
                </a:solidFill>
                <a:latin typeface="Arial Black" panose="020B0A04020102020204" pitchFamily="34" charset="0"/>
              </a:rPr>
              <a:t> A visualization of eye landmarks when then the eye is open. </a:t>
            </a:r>
            <a:r>
              <a:rPr lang="en-US" i="1" cap="none" dirty="0">
                <a:solidFill>
                  <a:srgbClr val="FF0000"/>
                </a:solidFill>
                <a:latin typeface="Arial Black" panose="020B0A04020102020204" pitchFamily="34" charset="0"/>
              </a:rPr>
              <a:t>Top-right:</a:t>
            </a:r>
            <a:r>
              <a:rPr lang="en-US" cap="none" dirty="0">
                <a:solidFill>
                  <a:srgbClr val="FF0000"/>
                </a:solidFill>
                <a:latin typeface="Arial Black" panose="020B0A04020102020204" pitchFamily="34" charset="0"/>
              </a:rPr>
              <a:t> eye landmarks when the eye is closed. </a:t>
            </a:r>
            <a:r>
              <a:rPr lang="en-US" i="1" cap="none" dirty="0">
                <a:solidFill>
                  <a:srgbClr val="FF0000"/>
                </a:solidFill>
                <a:latin typeface="Arial Black" panose="020B0A04020102020204" pitchFamily="34" charset="0"/>
              </a:rPr>
              <a:t>Bottom:</a:t>
            </a:r>
            <a:r>
              <a:rPr lang="en-US" cap="none" dirty="0">
                <a:solidFill>
                  <a:srgbClr val="FF0000"/>
                </a:solidFill>
                <a:latin typeface="Arial Black" panose="020B0A04020102020204" pitchFamily="34" charset="0"/>
              </a:rPr>
              <a:t> plotting the eye aspect ratio over time. The dip in the eye aspect ratio indicates a blink</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519858" y="2726788"/>
            <a:ext cx="7002054" cy="4131212"/>
          </a:xfrm>
        </p:spPr>
      </p:pic>
    </p:spTree>
    <p:extLst>
      <p:ext uri="{BB962C8B-B14F-4D97-AF65-F5344CB8AC3E}">
        <p14:creationId xmlns:p14="http://schemas.microsoft.com/office/powerpoint/2010/main" val="1273069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0"/>
            <a:ext cx="10364451" cy="1629808"/>
          </a:xfrm>
        </p:spPr>
        <p:txBody>
          <a:bodyPr>
            <a:normAutofit/>
          </a:bodyPr>
          <a:lstStyle/>
          <a:p>
            <a:r>
              <a:rPr lang="en-US" sz="2400" cap="none" dirty="0">
                <a:solidFill>
                  <a:srgbClr val="FF0000"/>
                </a:solidFill>
                <a:latin typeface="Arial Black" panose="020B0A04020102020204" pitchFamily="34" charset="0"/>
              </a:rPr>
              <a:t>Our drowsiness detector requires one command line argument followed by two optional ones,</a:t>
            </a:r>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315435" y="1162214"/>
            <a:ext cx="9962790" cy="3003707"/>
          </a:xfrm>
        </p:spPr>
      </p:pic>
      <p:sp>
        <p:nvSpPr>
          <p:cNvPr id="7" name="Rectangle 6"/>
          <p:cNvSpPr/>
          <p:nvPr/>
        </p:nvSpPr>
        <p:spPr>
          <a:xfrm>
            <a:off x="988541" y="4165921"/>
            <a:ext cx="6096000" cy="2585323"/>
          </a:xfrm>
          <a:prstGeom prst="rect">
            <a:avLst/>
          </a:prstGeom>
        </p:spPr>
        <p:txBody>
          <a:bodyPr>
            <a:spAutoFit/>
          </a:bodyPr>
          <a:lstStyle/>
          <a:p>
            <a:r>
              <a:rPr lang="en-US" dirty="0">
                <a:solidFill>
                  <a:srgbClr val="000000"/>
                </a:solidFill>
                <a:latin typeface="inherit"/>
              </a:rPr>
              <a:t>--shape-predictor</a:t>
            </a:r>
            <a:endParaRPr lang="en-US" dirty="0">
              <a:solidFill>
                <a:srgbClr val="051E50"/>
              </a:solidFill>
              <a:latin typeface="Source Code Pro"/>
            </a:endParaRPr>
          </a:p>
          <a:p>
            <a:r>
              <a:rPr lang="en-US" dirty="0">
                <a:solidFill>
                  <a:srgbClr val="051E50"/>
                </a:solidFill>
                <a:latin typeface="proxima-nova"/>
              </a:rPr>
              <a:t> : This is the path to </a:t>
            </a:r>
            <a:r>
              <a:rPr lang="en-US" dirty="0" err="1">
                <a:solidFill>
                  <a:srgbClr val="051E50"/>
                </a:solidFill>
                <a:latin typeface="proxima-nova"/>
              </a:rPr>
              <a:t>dlib’s</a:t>
            </a:r>
            <a:r>
              <a:rPr lang="en-US" dirty="0">
                <a:solidFill>
                  <a:srgbClr val="051E50"/>
                </a:solidFill>
                <a:latin typeface="proxima-nova"/>
              </a:rPr>
              <a:t> pre-trained facial landmark detector</a:t>
            </a:r>
          </a:p>
          <a:p>
            <a:r>
              <a:rPr lang="en-US" dirty="0"/>
              <a:t>--alarm</a:t>
            </a:r>
          </a:p>
          <a:p>
            <a:r>
              <a:rPr lang="en-US" dirty="0"/>
              <a:t> : Here you can optionally specify the path to an input audio file to be used as an alarm.</a:t>
            </a:r>
          </a:p>
          <a:p>
            <a:r>
              <a:rPr lang="en-US" dirty="0"/>
              <a:t>--webcam</a:t>
            </a:r>
          </a:p>
          <a:p>
            <a:r>
              <a:rPr lang="en-US" dirty="0"/>
              <a:t> : This integer controls the index of your built-in webcam/USB camera</a:t>
            </a:r>
          </a:p>
        </p:txBody>
      </p:sp>
    </p:spTree>
    <p:extLst>
      <p:ext uri="{BB962C8B-B14F-4D97-AF65-F5344CB8AC3E}">
        <p14:creationId xmlns:p14="http://schemas.microsoft.com/office/powerpoint/2010/main" val="3855492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316353" y="97570"/>
            <a:ext cx="9670871" cy="2773135"/>
          </a:xfrm>
        </p:spPr>
      </p:pic>
      <p:sp>
        <p:nvSpPr>
          <p:cNvPr id="6" name="TextBox 5"/>
          <p:cNvSpPr txBox="1"/>
          <p:nvPr/>
        </p:nvSpPr>
        <p:spPr>
          <a:xfrm>
            <a:off x="1705232" y="2870705"/>
            <a:ext cx="10322012" cy="4154984"/>
          </a:xfrm>
          <a:prstGeom prst="rect">
            <a:avLst/>
          </a:prstGeom>
          <a:noFill/>
        </p:spPr>
        <p:txBody>
          <a:bodyPr wrap="square" rtlCol="0">
            <a:spAutoFit/>
          </a:bodyPr>
          <a:lstStyle/>
          <a:p>
            <a:r>
              <a:rPr lang="en-US" dirty="0"/>
              <a:t> </a:t>
            </a:r>
            <a:r>
              <a:rPr lang="en-US" sz="2400" dirty="0"/>
              <a:t>the EYE_AR_THRESH</a:t>
            </a:r>
          </a:p>
          <a:p>
            <a:r>
              <a:rPr lang="en-US" sz="2400" dirty="0"/>
              <a:t> . If the eye aspect ratio falls </a:t>
            </a:r>
            <a:r>
              <a:rPr lang="en-US" sz="2400" i="1" dirty="0"/>
              <a:t>below</a:t>
            </a:r>
            <a:r>
              <a:rPr lang="en-US" sz="2400" dirty="0"/>
              <a:t> this threshold, we’ll start counting the number of frames the person has closed their eyes for.</a:t>
            </a:r>
          </a:p>
          <a:p>
            <a:r>
              <a:rPr lang="en-US" sz="2400" dirty="0"/>
              <a:t>EYE_AR_CONSEC_FRAMES</a:t>
            </a:r>
          </a:p>
          <a:p>
            <a:r>
              <a:rPr lang="en-US" sz="2400" dirty="0"/>
              <a:t> .If the number of frames the person has closed their eyes in exceeds EYE_AR_CONSEC_FRAMES</a:t>
            </a:r>
          </a:p>
          <a:p>
            <a:r>
              <a:rPr lang="en-US" sz="2400" dirty="0"/>
              <a:t> (we’ll sound an alarm).</a:t>
            </a:r>
          </a:p>
          <a:p>
            <a:r>
              <a:rPr lang="en-US" sz="2400" dirty="0"/>
              <a:t>COUNTER</a:t>
            </a:r>
          </a:p>
          <a:p>
            <a:r>
              <a:rPr lang="en-US" sz="2400" dirty="0"/>
              <a:t> , the total number of </a:t>
            </a:r>
            <a:r>
              <a:rPr lang="en-US" sz="2400" i="1" dirty="0"/>
              <a:t>consecutive frames</a:t>
            </a:r>
            <a:r>
              <a:rPr lang="en-US" sz="2400" dirty="0"/>
              <a:t> where the eye aspect ratio is below EYE_AR_THRESH</a:t>
            </a:r>
          </a:p>
          <a:p>
            <a:endParaRPr lang="en-US" sz="2400" dirty="0"/>
          </a:p>
        </p:txBody>
      </p:sp>
    </p:spTree>
    <p:extLst>
      <p:ext uri="{BB962C8B-B14F-4D97-AF65-F5344CB8AC3E}">
        <p14:creationId xmlns:p14="http://schemas.microsoft.com/office/powerpoint/2010/main" val="1802363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cap="none" dirty="0">
                <a:latin typeface="Arial Black" panose="020B0A04020102020204" pitchFamily="34" charset="0"/>
                <a:hlinkClick r:id="rId2"/>
              </a:rPr>
              <a:t>Facial landmark prediction</a:t>
            </a:r>
            <a:r>
              <a:rPr lang="en-US" sz="2800" cap="none" dirty="0">
                <a:latin typeface="Arial Black" panose="020B0A04020102020204" pitchFamily="34" charset="0"/>
              </a:rPr>
              <a:t> is the process of localizing key facial structures on a face, including the eyes, eyebrows, nose, mouth, and jawline.</a:t>
            </a:r>
          </a:p>
        </p:txBody>
      </p:sp>
      <p:pic>
        <p:nvPicPr>
          <p:cNvPr id="4" name="Content Placeholder 3"/>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3018869" y="2152779"/>
            <a:ext cx="5572077" cy="4491037"/>
          </a:xfrm>
        </p:spPr>
      </p:pic>
    </p:spTree>
    <p:extLst>
      <p:ext uri="{BB962C8B-B14F-4D97-AF65-F5344CB8AC3E}">
        <p14:creationId xmlns:p14="http://schemas.microsoft.com/office/powerpoint/2010/main" val="2062903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235466" y="92239"/>
            <a:ext cx="9239124" cy="3581835"/>
          </a:xfrm>
        </p:spPr>
      </p:pic>
      <p:sp>
        <p:nvSpPr>
          <p:cNvPr id="5" name="TextBox 4"/>
          <p:cNvSpPr txBox="1"/>
          <p:nvPr/>
        </p:nvSpPr>
        <p:spPr>
          <a:xfrm>
            <a:off x="1235466" y="4061254"/>
            <a:ext cx="10495215" cy="2246769"/>
          </a:xfrm>
          <a:prstGeom prst="rect">
            <a:avLst/>
          </a:prstGeom>
          <a:noFill/>
        </p:spPr>
        <p:txBody>
          <a:bodyPr wrap="square" rtlCol="0">
            <a:spAutoFit/>
          </a:bodyPr>
          <a:lstStyle/>
          <a:p>
            <a:r>
              <a:rPr lang="en-US" sz="2000" dirty="0"/>
              <a:t>-</a:t>
            </a:r>
            <a:r>
              <a:rPr lang="en-US" sz="2000" dirty="0" err="1"/>
              <a:t>VideoStream</a:t>
            </a:r>
            <a:endParaRPr lang="en-US" sz="2000" dirty="0"/>
          </a:p>
          <a:p>
            <a:r>
              <a:rPr lang="en-US" sz="2000" dirty="0"/>
              <a:t> using the supplied --webcam</a:t>
            </a:r>
          </a:p>
          <a:p>
            <a:r>
              <a:rPr lang="en-US" sz="2000" dirty="0"/>
              <a:t> index.</a:t>
            </a:r>
          </a:p>
          <a:p>
            <a:r>
              <a:rPr lang="en-US" sz="2000" dirty="0"/>
              <a:t>-we start looping over frames in our video stream</a:t>
            </a:r>
          </a:p>
          <a:p>
            <a:r>
              <a:rPr lang="en-US" sz="2000" dirty="0"/>
              <a:t>-frame</a:t>
            </a:r>
          </a:p>
          <a:p>
            <a:r>
              <a:rPr lang="en-US" sz="2000" dirty="0"/>
              <a:t> , which we then preprocess by resizing it to have a width of 450 pixels and converting it to grayscale</a:t>
            </a:r>
          </a:p>
          <a:p>
            <a:r>
              <a:rPr lang="en-US" sz="2000" dirty="0" err="1"/>
              <a:t>dlib’s</a:t>
            </a:r>
            <a:r>
              <a:rPr lang="en-US" sz="2000" dirty="0"/>
              <a:t> face detector to find and locate the face(s) in the image.</a:t>
            </a:r>
          </a:p>
        </p:txBody>
      </p:sp>
    </p:spTree>
    <p:extLst>
      <p:ext uri="{BB962C8B-B14F-4D97-AF65-F5344CB8AC3E}">
        <p14:creationId xmlns:p14="http://schemas.microsoft.com/office/powerpoint/2010/main" val="901872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Arial Black" panose="020B0A04020102020204" pitchFamily="34" charset="0"/>
              </a:rPr>
              <a:t>FUTURE WORK</a:t>
            </a:r>
            <a:endParaRPr lang="en-US" dirty="0">
              <a:solidFill>
                <a:srgbClr val="FF0000"/>
              </a:solidFill>
              <a:latin typeface="Arial Black" panose="020B0A04020102020204" pitchFamily="34" charset="0"/>
            </a:endParaRPr>
          </a:p>
        </p:txBody>
      </p:sp>
      <p:sp>
        <p:nvSpPr>
          <p:cNvPr id="3" name="Content Placeholder 2"/>
          <p:cNvSpPr>
            <a:spLocks noGrp="1"/>
          </p:cNvSpPr>
          <p:nvPr>
            <p:ph sz="quarter" idx="13"/>
          </p:nvPr>
        </p:nvSpPr>
        <p:spPr/>
        <p:txBody>
          <a:bodyPr>
            <a:normAutofit/>
          </a:bodyPr>
          <a:lstStyle/>
          <a:p>
            <a:r>
              <a:rPr lang="en-US" cap="none" dirty="0">
                <a:solidFill>
                  <a:srgbClr val="00B0F0"/>
                </a:solidFill>
              </a:rPr>
              <a:t> For future work, we will extend our application to detect drowsiness even when the subject is using sunglass or color spectacles. Another future study can be done to detect drowsiness is to develop a system which can detect drowsiness in the night or with very low illumination.</a:t>
            </a:r>
          </a:p>
          <a:p>
            <a:r>
              <a:rPr lang="en-US" dirty="0"/>
              <a:t> </a:t>
            </a:r>
            <a:r>
              <a:rPr lang="en-US" cap="none" dirty="0">
                <a:solidFill>
                  <a:srgbClr val="00B0F0"/>
                </a:solidFill>
              </a:rPr>
              <a:t>Real-time data are always unconstrained and with unconstrained nature of the subject/driver, it becomes very difficult to find facial landmarks. Therefore, to overcome this constraint a more reliable application can be developed which can detect face even when user/subject is not friendly.</a:t>
            </a:r>
          </a:p>
        </p:txBody>
      </p:sp>
    </p:spTree>
    <p:extLst>
      <p:ext uri="{BB962C8B-B14F-4D97-AF65-F5344CB8AC3E}">
        <p14:creationId xmlns:p14="http://schemas.microsoft.com/office/powerpoint/2010/main" val="1139952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427685"/>
            <a:ext cx="10364451" cy="1596177"/>
          </a:xfrm>
        </p:spPr>
        <p:txBody>
          <a:bodyPr>
            <a:normAutofit/>
          </a:bodyPr>
          <a:lstStyle/>
          <a:p>
            <a:r>
              <a:rPr lang="en-US" dirty="0">
                <a:solidFill>
                  <a:srgbClr val="FF0000"/>
                </a:solidFill>
                <a:latin typeface="Arial Black" panose="020B0A04020102020204" pitchFamily="34" charset="0"/>
              </a:rPr>
              <a:t>Types of Artificial Intelligence:</a:t>
            </a:r>
            <a:br>
              <a:rPr lang="en-US" dirty="0"/>
            </a:b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310714" y="1836751"/>
            <a:ext cx="9760369" cy="4174435"/>
          </a:xfrm>
        </p:spPr>
      </p:pic>
    </p:spTree>
    <p:extLst>
      <p:ext uri="{BB962C8B-B14F-4D97-AF65-F5344CB8AC3E}">
        <p14:creationId xmlns:p14="http://schemas.microsoft.com/office/powerpoint/2010/main" val="16813492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74876" y="1123179"/>
            <a:ext cx="10363826" cy="3424107"/>
          </a:xfrm>
        </p:spPr>
        <p:txBody>
          <a:bodyPr>
            <a:normAutofit/>
          </a:bodyPr>
          <a:lstStyle/>
          <a:p>
            <a:r>
              <a:rPr lang="en-US" cap="none" dirty="0">
                <a:solidFill>
                  <a:srgbClr val="00B0F0"/>
                </a:solidFill>
              </a:rPr>
              <a:t> To increase the sensitivity of application, a multimodal system can be developed which not uses only eye feature, but also facial expression, mouth feature and combine all features to make the decision where driver/subject is sleeping or not.</a:t>
            </a:r>
          </a:p>
          <a:p>
            <a:endParaRPr lang="en-US" cap="none" dirty="0">
              <a:solidFill>
                <a:srgbClr val="00B0F0"/>
              </a:solidFill>
            </a:endParaRPr>
          </a:p>
        </p:txBody>
      </p:sp>
    </p:spTree>
    <p:extLst>
      <p:ext uri="{BB962C8B-B14F-4D97-AF65-F5344CB8AC3E}">
        <p14:creationId xmlns:p14="http://schemas.microsoft.com/office/powerpoint/2010/main" val="2981373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latin typeface="Arial Black" panose="020B0A04020102020204" pitchFamily="34" charset="0"/>
              </a:rPr>
              <a:t>WHERE AI IS USING NOW A DAY??</a:t>
            </a:r>
          </a:p>
        </p:txBody>
      </p:sp>
      <p:sp>
        <p:nvSpPr>
          <p:cNvPr id="3" name="Content Placeholder 2"/>
          <p:cNvSpPr>
            <a:spLocks noGrp="1"/>
          </p:cNvSpPr>
          <p:nvPr>
            <p:ph sz="quarter" idx="13"/>
          </p:nvPr>
        </p:nvSpPr>
        <p:spPr/>
        <p:txBody>
          <a:bodyPr>
            <a:normAutofit fontScale="25000" lnSpcReduction="20000"/>
          </a:bodyPr>
          <a:lstStyle/>
          <a:p>
            <a:r>
              <a:rPr lang="en-US" sz="7200" dirty="0">
                <a:latin typeface="Arial" panose="020B0604020202020204" pitchFamily="34" charset="0"/>
                <a:cs typeface="Arial" panose="020B0604020202020204" pitchFamily="34" charset="0"/>
              </a:rPr>
              <a:t>Smartphones. If you are reading this article, you most probably own a smartphone. ...</a:t>
            </a:r>
          </a:p>
          <a:p>
            <a:r>
              <a:rPr lang="en-US" sz="7200" dirty="0">
                <a:latin typeface="Arial" panose="020B0604020202020204" pitchFamily="34" charset="0"/>
                <a:cs typeface="Arial" panose="020B0604020202020204" pitchFamily="34" charset="0"/>
              </a:rPr>
              <a:t>Smart Cars and Drones. ...</a:t>
            </a:r>
          </a:p>
          <a:p>
            <a:r>
              <a:rPr lang="en-US" sz="7200" dirty="0">
                <a:latin typeface="Arial" panose="020B0604020202020204" pitchFamily="34" charset="0"/>
                <a:cs typeface="Arial" panose="020B0604020202020204" pitchFamily="34" charset="0"/>
              </a:rPr>
              <a:t>Social Media Feeds. ...</a:t>
            </a:r>
          </a:p>
          <a:p>
            <a:r>
              <a:rPr lang="en-US" sz="7200" dirty="0">
                <a:latin typeface="Arial" panose="020B0604020202020204" pitchFamily="34" charset="0"/>
                <a:cs typeface="Arial" panose="020B0604020202020204" pitchFamily="34" charset="0"/>
              </a:rPr>
              <a:t>Music and Media Streaming Services. ...</a:t>
            </a:r>
          </a:p>
          <a:p>
            <a:r>
              <a:rPr lang="en-US" sz="7200" dirty="0">
                <a:latin typeface="Arial" panose="020B0604020202020204" pitchFamily="34" charset="0"/>
                <a:cs typeface="Arial" panose="020B0604020202020204" pitchFamily="34" charset="0"/>
              </a:rPr>
              <a:t>Video Games. ...</a:t>
            </a:r>
          </a:p>
          <a:p>
            <a:r>
              <a:rPr lang="en-US" sz="7200" dirty="0">
                <a:latin typeface="Arial" panose="020B0604020202020204" pitchFamily="34" charset="0"/>
                <a:cs typeface="Arial" panose="020B0604020202020204" pitchFamily="34" charset="0"/>
              </a:rPr>
              <a:t>Online Ads Network. ...</a:t>
            </a:r>
          </a:p>
          <a:p>
            <a:r>
              <a:rPr lang="en-US" sz="7200" dirty="0">
                <a:latin typeface="Arial" panose="020B0604020202020204" pitchFamily="34" charset="0"/>
                <a:cs typeface="Arial" panose="020B0604020202020204" pitchFamily="34" charset="0"/>
              </a:rPr>
              <a:t>Navigation and Travel. ...</a:t>
            </a:r>
          </a:p>
          <a:p>
            <a:r>
              <a:rPr lang="en-US" sz="7200" dirty="0">
                <a:latin typeface="Arial" panose="020B0604020202020204" pitchFamily="34" charset="0"/>
                <a:cs typeface="Arial" panose="020B0604020202020204" pitchFamily="34" charset="0"/>
              </a:rPr>
              <a:t>Banking and Finance.</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907" y="2776706"/>
            <a:ext cx="3332922" cy="2065613"/>
          </a:xfrm>
          <a:prstGeom prst="rect">
            <a:avLst/>
          </a:prstGeom>
        </p:spPr>
      </p:pic>
    </p:spTree>
    <p:extLst>
      <p:ext uri="{BB962C8B-B14F-4D97-AF65-F5344CB8AC3E}">
        <p14:creationId xmlns:p14="http://schemas.microsoft.com/office/powerpoint/2010/main" val="2196375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cap="none" dirty="0">
                <a:latin typeface="+mn-lt"/>
              </a:rPr>
              <a:t>Ai is a bigger concept to create intelligent machines that can simulate human thinking capability and behavior, whereas, machine learning is an application or subset of </a:t>
            </a:r>
            <a:r>
              <a:rPr lang="en-US" sz="2800" cap="none" dirty="0" err="1">
                <a:latin typeface="+mn-lt"/>
              </a:rPr>
              <a:t>ai</a:t>
            </a:r>
            <a:r>
              <a:rPr lang="en-US" sz="2800" cap="none" dirty="0">
                <a:latin typeface="+mn-lt"/>
              </a:rPr>
              <a:t> that allows machines to learn from data without being programmed explicitly</a:t>
            </a:r>
          </a:p>
        </p:txBody>
      </p:sp>
      <p:pic>
        <p:nvPicPr>
          <p:cNvPr id="6" name="Content Placeholder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248539" y="2593438"/>
            <a:ext cx="4591050" cy="3333750"/>
          </a:xfrm>
        </p:spPr>
      </p:pic>
    </p:spTree>
    <p:extLst>
      <p:ext uri="{BB962C8B-B14F-4D97-AF65-F5344CB8AC3E}">
        <p14:creationId xmlns:p14="http://schemas.microsoft.com/office/powerpoint/2010/main" val="1865311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423480" y="749644"/>
            <a:ext cx="8813747" cy="5832388"/>
          </a:xfrm>
        </p:spPr>
      </p:pic>
    </p:spTree>
    <p:extLst>
      <p:ext uri="{BB962C8B-B14F-4D97-AF65-F5344CB8AC3E}">
        <p14:creationId xmlns:p14="http://schemas.microsoft.com/office/powerpoint/2010/main" val="4175433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927" y="0"/>
            <a:ext cx="10364451" cy="1596177"/>
          </a:xfrm>
        </p:spPr>
        <p:txBody>
          <a:bodyPr/>
          <a:lstStyle/>
          <a:p>
            <a:r>
              <a:rPr lang="en-US" b="1" u="sng" dirty="0">
                <a:solidFill>
                  <a:srgbClr val="FF0000"/>
                </a:solidFill>
              </a:rPr>
              <a:t>Supervised learning</a:t>
            </a:r>
            <a:endParaRPr lang="en-US" dirty="0">
              <a:solidFill>
                <a:srgbClr val="FF0000"/>
              </a:solidFill>
            </a:endParaRPr>
          </a:p>
        </p:txBody>
      </p:sp>
      <p:sp>
        <p:nvSpPr>
          <p:cNvPr id="3" name="Content Placeholder 2"/>
          <p:cNvSpPr>
            <a:spLocks noGrp="1"/>
          </p:cNvSpPr>
          <p:nvPr>
            <p:ph sz="quarter" idx="13"/>
          </p:nvPr>
        </p:nvSpPr>
        <p:spPr>
          <a:xfrm>
            <a:off x="642552" y="1596177"/>
            <a:ext cx="10363826" cy="4946821"/>
          </a:xfrm>
        </p:spPr>
        <p:txBody>
          <a:bodyPr>
            <a:normAutofit/>
          </a:bodyPr>
          <a:lstStyle/>
          <a:p>
            <a:r>
              <a:rPr lang="en-US" sz="2800" cap="none" dirty="0"/>
              <a:t>Supervised learning, as the name indicates, has the presence of a supervisor as a teacher. Basically supervised learning is when we teach or train the machine using data that is well labeled</a:t>
            </a:r>
            <a:r>
              <a:rPr lang="en-US" sz="2800" dirty="0"/>
              <a:t>.</a:t>
            </a:r>
          </a:p>
          <a:p>
            <a:r>
              <a:rPr lang="en-US" sz="2800" b="1" cap="none" dirty="0"/>
              <a:t>For instance</a:t>
            </a:r>
            <a:r>
              <a:rPr lang="en-US" sz="2800" cap="none" dirty="0"/>
              <a:t>, suppose you are given a basket filled with different kinds of fruits. Now the first step is to train the machine with all different fruits one by one like this:</a:t>
            </a:r>
          </a:p>
          <a:p>
            <a:endParaRPr lang="en-US" cap="none" dirty="0"/>
          </a:p>
          <a:p>
            <a:pPr marL="0" indent="0">
              <a:buNone/>
            </a:pPr>
            <a:endParaRPr lang="en-US" cap="non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7193" y="4738229"/>
            <a:ext cx="2521722" cy="1922063"/>
          </a:xfrm>
          <a:prstGeom prst="rect">
            <a:avLst/>
          </a:prstGeom>
        </p:spPr>
      </p:pic>
    </p:spTree>
    <p:extLst>
      <p:ext uri="{BB962C8B-B14F-4D97-AF65-F5344CB8AC3E}">
        <p14:creationId xmlns:p14="http://schemas.microsoft.com/office/powerpoint/2010/main" val="585835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6154" y="66582"/>
            <a:ext cx="10364451" cy="1596177"/>
          </a:xfrm>
        </p:spPr>
        <p:txBody>
          <a:bodyPr>
            <a:normAutofit/>
          </a:bodyPr>
          <a:lstStyle/>
          <a:p>
            <a:r>
              <a:rPr lang="en-US" sz="3200" cap="none" dirty="0">
                <a:solidFill>
                  <a:srgbClr val="FF0000"/>
                </a:solidFill>
                <a:latin typeface="Arial Black" panose="020B0A04020102020204" pitchFamily="34" charset="0"/>
              </a:rPr>
              <a:t>Advantages And Disadvantages Of Supervised Learning</a:t>
            </a:r>
          </a:p>
        </p:txBody>
      </p:sp>
      <p:sp>
        <p:nvSpPr>
          <p:cNvPr id="3" name="Content Placeholder 2"/>
          <p:cNvSpPr>
            <a:spLocks noGrp="1"/>
          </p:cNvSpPr>
          <p:nvPr>
            <p:ph sz="quarter" idx="13"/>
          </p:nvPr>
        </p:nvSpPr>
        <p:spPr>
          <a:xfrm>
            <a:off x="930249" y="1662759"/>
            <a:ext cx="10264973" cy="3387036"/>
          </a:xfrm>
        </p:spPr>
        <p:txBody>
          <a:bodyPr>
            <a:noAutofit/>
          </a:bodyPr>
          <a:lstStyle/>
          <a:p>
            <a:pPr fontAlgn="base"/>
            <a:r>
              <a:rPr lang="en-US" b="1" cap="none" dirty="0"/>
              <a:t>Advantages:-</a:t>
            </a:r>
            <a:endParaRPr lang="en-US" cap="none" dirty="0"/>
          </a:p>
          <a:p>
            <a:pPr fontAlgn="base"/>
            <a:r>
              <a:rPr lang="en-US" cap="none" dirty="0"/>
              <a:t>Supervised learning allows collecting data and produces data output from previous experiences.</a:t>
            </a:r>
          </a:p>
          <a:p>
            <a:pPr fontAlgn="base"/>
            <a:r>
              <a:rPr lang="en-US" cap="none" dirty="0"/>
              <a:t>Helps to optimize performance criteria with the help of experience.</a:t>
            </a:r>
          </a:p>
          <a:p>
            <a:pPr fontAlgn="base"/>
            <a:r>
              <a:rPr lang="en-US" cap="none" dirty="0"/>
              <a:t>Supervised machine learning helps to solve various types of real-world computation problems.</a:t>
            </a:r>
          </a:p>
          <a:p>
            <a:pPr fontAlgn="base"/>
            <a:r>
              <a:rPr lang="en-US" b="1" cap="none" dirty="0"/>
              <a:t>Disadvantages:-</a:t>
            </a:r>
          </a:p>
          <a:p>
            <a:pPr fontAlgn="base"/>
            <a:r>
              <a:rPr lang="en-US" cap="none" dirty="0"/>
              <a:t>classifying big data can be challenging.</a:t>
            </a:r>
          </a:p>
          <a:p>
            <a:pPr fontAlgn="base"/>
            <a:r>
              <a:rPr lang="en-US" cap="none" dirty="0"/>
              <a:t>Training for supervised learning needs a lot of computation time. So, it requires a lot of time.</a:t>
            </a:r>
          </a:p>
          <a:p>
            <a:pPr marL="0" indent="0">
              <a:buNone/>
            </a:pPr>
            <a:br>
              <a:rPr lang="en-US" cap="none" dirty="0"/>
            </a:br>
            <a:endParaRPr lang="en-US" cap="non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8878" y="5680992"/>
            <a:ext cx="7206170" cy="1177008"/>
          </a:xfrm>
          <a:prstGeom prst="rect">
            <a:avLst/>
          </a:prstGeom>
        </p:spPr>
      </p:pic>
    </p:spTree>
    <p:extLst>
      <p:ext uri="{BB962C8B-B14F-4D97-AF65-F5344CB8AC3E}">
        <p14:creationId xmlns:p14="http://schemas.microsoft.com/office/powerpoint/2010/main" val="3674311946"/>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666</TotalTime>
  <Words>1401</Words>
  <Application>Microsoft Office PowerPoint</Application>
  <PresentationFormat>Widescreen</PresentationFormat>
  <Paragraphs>108</Paragraphs>
  <Slides>40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Arial Black</vt:lpstr>
      <vt:lpstr>Calibri</vt:lpstr>
      <vt:lpstr>inherit</vt:lpstr>
      <vt:lpstr>proxima-nova</vt:lpstr>
      <vt:lpstr>Source Code Pro</vt:lpstr>
      <vt:lpstr>Tw Cen MT</vt:lpstr>
      <vt:lpstr>Droplet</vt:lpstr>
      <vt:lpstr>PowerPoint Presentation</vt:lpstr>
      <vt:lpstr>BackGround</vt:lpstr>
      <vt:lpstr>PowerPoint Presentation</vt:lpstr>
      <vt:lpstr>Types of Artificial Intelligence: </vt:lpstr>
      <vt:lpstr>WHERE AI IS USING NOW A DAY??</vt:lpstr>
      <vt:lpstr>Ai is a bigger concept to create intelligent machines that can simulate human thinking capability and behavior, whereas, machine learning is an application or subset of ai that allows machines to learn from data without being programmed explicitly</vt:lpstr>
      <vt:lpstr>PowerPoint Presentation</vt:lpstr>
      <vt:lpstr>Supervised learning</vt:lpstr>
      <vt:lpstr>Advantages And Disadvantages Of Supervised Learning</vt:lpstr>
      <vt:lpstr>Unsupervised Learning </vt:lpstr>
      <vt:lpstr>Advantages And Disadvantages Of Unsupervised Learning</vt:lpstr>
      <vt:lpstr>Supervised Vs. Unsupervised Machine Learning</vt:lpstr>
      <vt:lpstr>Advantages of this project</vt:lpstr>
      <vt:lpstr>BACKGROUND OF OUR PROJECT </vt:lpstr>
      <vt:lpstr>PowerPoint Presentation</vt:lpstr>
      <vt:lpstr>So We Use Camera on dashboard </vt:lpstr>
      <vt:lpstr>First, we’ll setup a camera that monitors a stream for faces</vt:lpstr>
      <vt:lpstr>If a face is found, we apply facial landmark detection and extract the eye regions:</vt:lpstr>
      <vt:lpstr>Now that we have the eye regions, we can compute the eye aspect ratio to determine if the eyes are closed:</vt:lpstr>
      <vt:lpstr>If the eye aspect ratio indicates that the eyes have been closed for a sufficiently long enough amount of time, we’ll sound an alarm to wake up the driver:</vt:lpstr>
      <vt:lpstr>data flow diagram (DFD) of the system.</vt:lpstr>
      <vt:lpstr>   Language   </vt:lpstr>
      <vt:lpstr>DATASET We Use</vt:lpstr>
      <vt:lpstr>Platform to write code</vt:lpstr>
      <vt:lpstr>TOOLS</vt:lpstr>
      <vt:lpstr>Scipy </vt:lpstr>
      <vt:lpstr>Imutils package</vt:lpstr>
      <vt:lpstr>Playsound library</vt:lpstr>
      <vt:lpstr>Dlib library </vt:lpstr>
      <vt:lpstr>Building the drowsiness detector with open cv </vt:lpstr>
      <vt:lpstr>Drowsiness detection with Open CV</vt:lpstr>
      <vt:lpstr>We need to define our sound_alarm  function which accepts a path  to an audio file residing on disk and then plays the file:</vt:lpstr>
      <vt:lpstr>We also need to define the eye_aspect_ratio  function which is used to compute the ratio of distances between the vertical eye landmarks and the distances between the horizontal eye landmarks:</vt:lpstr>
      <vt:lpstr>Top-left: A visualization of eye landmarks when then the eye is open. Top-right: eye landmarks when the eye is closed. Bottom: plotting the eye aspect ratio over time. The dip in the eye aspect ratio indicates a blink</vt:lpstr>
      <vt:lpstr>Our drowsiness detector requires one command line argument followed by two optional ones,</vt:lpstr>
      <vt:lpstr>PowerPoint Presentation</vt:lpstr>
      <vt:lpstr>Facial landmark prediction is the process of localizing key facial structures on a face, including the eyes, eyebrows, nose, mouth, and jawline.</vt:lpstr>
      <vt:lpstr>PowerPoint Presentation</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42</cp:revision>
  <dcterms:created xsi:type="dcterms:W3CDTF">2021-05-22T07:58:53Z</dcterms:created>
  <dcterms:modified xsi:type="dcterms:W3CDTF">2022-09-11T16:00:28Z</dcterms:modified>
</cp:coreProperties>
</file>